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3"/>
  </p:notesMasterIdLst>
  <p:sldIdLst>
    <p:sldId id="261" r:id="rId5"/>
    <p:sldId id="273" r:id="rId6"/>
    <p:sldId id="285" r:id="rId7"/>
    <p:sldId id="283" r:id="rId8"/>
    <p:sldId id="287" r:id="rId9"/>
    <p:sldId id="288" r:id="rId10"/>
    <p:sldId id="286" r:id="rId11"/>
    <p:sldId id="28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33"/>
    <a:srgbClr val="4C14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5/27/2024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5/27/2024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5/27/2024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5/27/2024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5/27/2024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5/27/2024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  <a:solidFill>
            <a:srgbClr val="4C1414"/>
          </a:solidFill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=""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0434" y="2608659"/>
            <a:ext cx="6759574" cy="1246451"/>
          </a:xfrm>
        </p:spPr>
        <p:txBody>
          <a:bodyPr>
            <a:normAutofit fontScale="90000"/>
          </a:bodyPr>
          <a:lstStyle/>
          <a:p>
            <a:pPr algn="ctr"/>
            <a:r>
              <a:rPr lang="en-US" smtClean="0"/>
              <a:t>NUML  Entrance  TEST </a:t>
            </a:r>
            <a:br>
              <a:rPr lang="en-US" smtClean="0"/>
            </a:br>
            <a:r>
              <a:rPr lang="en-US" smtClean="0"/>
              <a:t>Application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3164" y="3997322"/>
            <a:ext cx="6857999" cy="887148"/>
          </a:xfrm>
        </p:spPr>
        <p:txBody>
          <a:bodyPr>
            <a:normAutofit/>
          </a:bodyPr>
          <a:lstStyle/>
          <a:p>
            <a:pPr algn="ctr"/>
            <a:r>
              <a:rPr lang="en-GB" smtClean="0"/>
              <a:t>Object oriented programming project by</a:t>
            </a:r>
            <a:endParaRPr lang="en-US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 txBox="1">
            <a:spLocks/>
          </p:cNvSpPr>
          <p:nvPr/>
        </p:nvSpPr>
        <p:spPr>
          <a:xfrm>
            <a:off x="2385616" y="4820178"/>
            <a:ext cx="7229209" cy="37954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1400" b="1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Syeda</a:t>
            </a:r>
            <a:r>
              <a:rPr lang="en-GB" sz="14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 Sara </a:t>
            </a:r>
            <a:r>
              <a:rPr lang="en-GB" sz="1400" b="1" err="1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Amjad</a:t>
            </a:r>
            <a:r>
              <a:rPr lang="en-GB" sz="1400" b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,   </a:t>
            </a:r>
            <a:r>
              <a:rPr lang="en-GB" sz="1400" b="1" smtClean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Muhammad </a:t>
            </a:r>
            <a:r>
              <a:rPr lang="en-GB" sz="1400" b="1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Hamza </a:t>
            </a:r>
            <a:r>
              <a:rPr lang="en-GB" sz="1400" b="1" smtClean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Mughal</a:t>
            </a:r>
            <a:r>
              <a:rPr lang="en-US" sz="1400" b="1" smtClean="0">
                <a:latin typeface="Bahnschrift SemiCondensed" panose="020B0502040204020203" pitchFamily="34" charset="0"/>
              </a:rPr>
              <a:t>,   </a:t>
            </a:r>
            <a:r>
              <a:rPr lang="en-US" sz="1400" b="1" smtClean="0"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Condensed" panose="020B0502040204020203" pitchFamily="34" charset="0"/>
              </a:rPr>
              <a:t>Zain Ali</a:t>
            </a:r>
            <a:r>
              <a:rPr lang="en-US" sz="1400" b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Condensed" panose="020B0502040204020203" pitchFamily="34" charset="0"/>
              </a:rPr>
              <a:t>,   </a:t>
            </a:r>
            <a:r>
              <a:rPr lang="en-US" sz="1400" b="1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Condensed" panose="020B0502040204020203" pitchFamily="34" charset="0"/>
              </a:rPr>
              <a:t>Laiba</a:t>
            </a:r>
            <a:r>
              <a:rPr lang="en-US" sz="1400" b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Condensed" panose="020B0502040204020203" pitchFamily="34" charset="0"/>
              </a:rPr>
              <a:t> </a:t>
            </a:r>
            <a:r>
              <a:rPr lang="en-US" sz="1400" b="1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Condensed" panose="020B0502040204020203" pitchFamily="34" charset="0"/>
              </a:rPr>
              <a:t>Batool</a:t>
            </a:r>
            <a:r>
              <a:rPr lang="en-US" sz="1400" b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Condensed" panose="020B0502040204020203" pitchFamily="34" charset="0"/>
              </a:rPr>
              <a:t>,   </a:t>
            </a:r>
            <a:r>
              <a:rPr lang="en-US" sz="1400" b="1" err="1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Condensed" panose="020B0502040204020203" pitchFamily="34" charset="0"/>
              </a:rPr>
              <a:t>Kumail</a:t>
            </a:r>
            <a:r>
              <a:rPr lang="en-US" sz="1400" b="1" smtClean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Condensed" panose="020B0502040204020203" pitchFamily="34" charset="0"/>
              </a:rPr>
              <a:t> </a:t>
            </a:r>
            <a:r>
              <a:rPr lang="en-US" sz="1400" b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Condensed" panose="020B0502040204020203" pitchFamily="34" charset="0"/>
              </a:rPr>
              <a:t>Abbas</a:t>
            </a:r>
            <a:endParaRPr lang="en-GB" sz="1400" b="1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1" grpId="0" build="p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17025" y="527900"/>
            <a:ext cx="7971934" cy="1706252"/>
          </a:xfrm>
        </p:spPr>
        <p:txBody>
          <a:bodyPr>
            <a:normAutofit/>
          </a:bodyPr>
          <a:lstStyle/>
          <a:p>
            <a:pPr algn="ctr"/>
            <a:r>
              <a:rPr lang="en-GB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Problem identification</a:t>
            </a:r>
            <a:br>
              <a:rPr lang="en-GB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</a:br>
            <a:endParaRPr 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7983" y="2234152"/>
            <a:ext cx="8730018" cy="3475161"/>
          </a:xfrm>
          <a:solidFill>
            <a:schemeClr val="bg1">
              <a:lumMod val="95000"/>
              <a:lumOff val="5000"/>
            </a:schemeClr>
          </a:solidFill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Traditional </a:t>
            </a:r>
            <a:r>
              <a:rPr lang="en-US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Entrance exams </a:t>
            </a: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require extensive logistical efforts for printing and distributing papers</a:t>
            </a:r>
            <a:r>
              <a:rPr lang="en-US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.</a:t>
            </a:r>
            <a:br>
              <a:rPr lang="en-US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</a:br>
            <a:endParaRPr lang="en-US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Manual grading is error-prone and delays result processing</a:t>
            </a:r>
            <a:r>
              <a:rPr lang="en-US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.</a:t>
            </a:r>
            <a:br>
              <a:rPr lang="en-US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</a:br>
            <a:endParaRPr lang="en-US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Security risks include potential loss, theft, or tampering of exam papers.</a:t>
            </a:r>
            <a:endParaRPr lang="en-GB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81061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768" y="2586249"/>
            <a:ext cx="4922742" cy="3962401"/>
          </a:xfrm>
        </p:spPr>
        <p:txBody>
          <a:bodyPr>
            <a:normAutofit/>
          </a:bodyPr>
          <a:lstStyle/>
          <a:p>
            <a:r>
              <a:rPr lang="en-US" smtClean="0"/>
              <a:t>Major Packages Imported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>
                <a:solidFill>
                  <a:srgbClr val="FFC000"/>
                </a:solidFill>
                <a:latin typeface="Consolas" panose="020B0609020204030204" pitchFamily="49" charset="0"/>
              </a:rPr>
              <a:t>import</a:t>
            </a:r>
            <a:r>
              <a:rPr lang="en-US" sz="160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60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javax.swing</a:t>
            </a:r>
            <a:r>
              <a:rPr lang="en-US" sz="160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.*;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>
                <a:solidFill>
                  <a:srgbClr val="FFC000"/>
                </a:solidFill>
                <a:latin typeface="Consolas" panose="020B0609020204030204" pitchFamily="49" charset="0"/>
              </a:rPr>
              <a:t>import</a:t>
            </a:r>
            <a:r>
              <a:rPr lang="en-US" sz="160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600" err="1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java.awt</a:t>
            </a:r>
            <a:r>
              <a:rPr lang="en-US" sz="160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.*;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600">
                <a:solidFill>
                  <a:srgbClr val="FFC000"/>
                </a:solidFill>
                <a:latin typeface="Consolas" panose="020B0609020204030204" pitchFamily="49" charset="0"/>
              </a:rPr>
              <a:t>import</a:t>
            </a:r>
            <a:r>
              <a:rPr lang="en-US" sz="160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600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java.awt.event.*;</a:t>
            </a:r>
            <a:endParaRPr lang="en-US" sz="1600">
              <a:solidFill>
                <a:schemeClr val="tx2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111156" y="9080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GB" sz="4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GUI</a:t>
            </a:r>
            <a:endParaRPr 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450392" y="2388358"/>
            <a:ext cx="4922742" cy="3962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Major Components of GUI used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Frames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Labels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Text-Fields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Combo Box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Buttons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mtClean="0">
                <a:solidFill>
                  <a:schemeClr val="tx2">
                    <a:lumMod val="75000"/>
                  </a:schemeClr>
                </a:solidFill>
              </a:rPr>
              <a:t>Radio Buttons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60478" y="1424868"/>
            <a:ext cx="8134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/>
              <a:t>Interface vs </a:t>
            </a:r>
            <a:r>
              <a:rPr lang="en-US" sz="3200">
                <a:solidFill>
                  <a:srgbClr val="FFFF00"/>
                </a:solidFill>
              </a:rPr>
              <a:t>Graphical User Interface.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9137253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91" y="364136"/>
            <a:ext cx="4221423" cy="28612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792" y="336832"/>
            <a:ext cx="4049721" cy="29413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33" y="3625755"/>
            <a:ext cx="3963110" cy="26340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846" y="3627330"/>
            <a:ext cx="3638292" cy="26324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142" y="3657600"/>
            <a:ext cx="3660767" cy="25612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97411" y="0"/>
            <a:ext cx="144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chemeClr val="tx1">
                    <a:lumMod val="95000"/>
                  </a:schemeClr>
                </a:solidFill>
              </a:rPr>
              <a:t>Screen 1 </a:t>
            </a:r>
            <a:endParaRPr lang="en-US" b="1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34960" y="11241"/>
            <a:ext cx="144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chemeClr val="tx1">
                    <a:lumMod val="95000"/>
                  </a:schemeClr>
                </a:solidFill>
              </a:rPr>
              <a:t>Screen 2 </a:t>
            </a:r>
            <a:endParaRPr lang="en-US" b="1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65921" y="3250021"/>
            <a:ext cx="144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chemeClr val="tx1">
                    <a:lumMod val="95000"/>
                  </a:schemeClr>
                </a:solidFill>
              </a:rPr>
              <a:t>Screen 3 </a:t>
            </a:r>
            <a:endParaRPr lang="en-US" b="1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421221" y="3283739"/>
            <a:ext cx="144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chemeClr val="tx1">
                    <a:lumMod val="95000"/>
                  </a:schemeClr>
                </a:solidFill>
              </a:rPr>
              <a:t>Screen 4 </a:t>
            </a:r>
            <a:endParaRPr lang="en-US" b="1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465508" y="3315213"/>
            <a:ext cx="144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chemeClr val="tx1">
                    <a:lumMod val="95000"/>
                  </a:schemeClr>
                </a:solidFill>
              </a:rPr>
              <a:t>Screen 5 </a:t>
            </a:r>
            <a:endParaRPr lang="en-US" b="1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5557532" y="1663735"/>
            <a:ext cx="918949" cy="354842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urved Down Arrow 14"/>
          <p:cNvSpPr/>
          <p:nvPr/>
        </p:nvSpPr>
        <p:spPr>
          <a:xfrm>
            <a:off x="4089113" y="3300606"/>
            <a:ext cx="468574" cy="268406"/>
          </a:xfrm>
          <a:prstGeom prst="curved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Curved Down Arrow 15"/>
          <p:cNvSpPr/>
          <p:nvPr/>
        </p:nvSpPr>
        <p:spPr>
          <a:xfrm>
            <a:off x="7994254" y="3321934"/>
            <a:ext cx="468574" cy="268406"/>
          </a:xfrm>
          <a:prstGeom prst="curved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7783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111156" y="9080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GB" sz="4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Pillars of OOP USED</a:t>
            </a:r>
            <a:endParaRPr 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pic>
        <p:nvPicPr>
          <p:cNvPr id="2050" name="Picture 2" descr="The Four Pillars of Object Oriented Programming | by Ben Jacobs | Med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758" y="1695635"/>
            <a:ext cx="7572654" cy="3786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9130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111156" y="9080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GB" sz="4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How we stored Mcqs?</a:t>
            </a:r>
            <a:endParaRPr 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12408" y="1722270"/>
            <a:ext cx="81340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5400" smtClean="0"/>
              <a:t>Using 2D Array</a:t>
            </a:r>
            <a:endParaRPr lang="en-US" sz="5400"/>
          </a:p>
        </p:txBody>
      </p:sp>
      <p:sp>
        <p:nvSpPr>
          <p:cNvPr id="6" name="TextBox 5"/>
          <p:cNvSpPr txBox="1"/>
          <p:nvPr/>
        </p:nvSpPr>
        <p:spPr>
          <a:xfrm>
            <a:off x="2090691" y="2858611"/>
            <a:ext cx="6381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String questions[][] = new String[10][5];</a:t>
            </a:r>
          </a:p>
          <a:p>
            <a:r>
              <a:rPr lang="en-US" smtClean="0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String </a:t>
            </a:r>
            <a:r>
              <a:rPr lang="en-US">
                <a:solidFill>
                  <a:schemeClr val="tx2">
                    <a:lumMod val="75000"/>
                  </a:schemeClr>
                </a:solidFill>
                <a:latin typeface="Consolas" panose="020B0609020204030204" pitchFamily="49" charset="0"/>
              </a:rPr>
              <a:t>answers[][]   = new String[10][2];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015" y="3757903"/>
            <a:ext cx="8985034" cy="17703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/>
          <p:cNvSpPr txBox="1"/>
          <p:nvPr/>
        </p:nvSpPr>
        <p:spPr>
          <a:xfrm>
            <a:off x="1405775" y="5781194"/>
            <a:ext cx="93167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mtClean="0"/>
              <a:t>How we check correct answers?</a:t>
            </a:r>
          </a:p>
          <a:p>
            <a:pPr algn="ctr"/>
            <a:r>
              <a:rPr lang="en-US" sz="2800" smtClean="0">
                <a:solidFill>
                  <a:srgbClr val="66FF33"/>
                </a:solidFill>
              </a:rPr>
              <a:t>By comparing the indexes of Qs array &amp; Ans Array.</a:t>
            </a:r>
            <a:endParaRPr lang="en-US" sz="2800">
              <a:solidFill>
                <a:srgbClr val="66FF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95768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3388" y="2010291"/>
            <a:ext cx="7948481" cy="4301732"/>
          </a:xfrm>
        </p:spPr>
        <p:txBody>
          <a:bodyPr>
            <a:normAutofit fontScale="92500" lnSpcReduction="20000"/>
          </a:bodyPr>
          <a:lstStyle/>
          <a:p>
            <a:r>
              <a:rPr lang="en-US" sz="280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can increase number of questions.</a:t>
            </a:r>
          </a:p>
          <a:p>
            <a:pPr marL="0" indent="0">
              <a:buNone/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    by increasing the size of array.</a:t>
            </a:r>
          </a:p>
          <a:p>
            <a:r>
              <a:rPr lang="en-US" sz="280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can add timer.</a:t>
            </a:r>
          </a:p>
          <a:p>
            <a:pPr marL="0" indent="0">
              <a:buNone/>
            </a:pP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    we can add timer for each question as well as for entire test</a:t>
            </a:r>
          </a:p>
          <a:p>
            <a:r>
              <a:rPr lang="en-US" sz="280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can save the result with username and roll no</a:t>
            </a:r>
            <a:r>
              <a:rPr lang="en-US" sz="200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    by using database</a:t>
            </a:r>
          </a:p>
          <a:p>
            <a:r>
              <a:rPr lang="en-US" sz="280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can generate percentile.</a:t>
            </a:r>
          </a:p>
          <a:p>
            <a:pPr marL="0" indent="0">
              <a:buNone/>
            </a:pPr>
            <a:r>
              <a:rPr lang="en-US" sz="280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2200" smtClean="0">
                <a:latin typeface="Arial" panose="020B0604020202020204" pitchFamily="34" charset="0"/>
                <a:cs typeface="Arial" panose="020B0604020202020204" pitchFamily="34" charset="0"/>
              </a:rPr>
              <a:t>we can generate result of each candidate and by doi ng calculations we can find the percentage of the result</a:t>
            </a:r>
            <a:endParaRPr lang="en-US" sz="190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163160" y="539127"/>
            <a:ext cx="9156794" cy="1132205"/>
          </a:xfrm>
        </p:spPr>
        <p:txBody>
          <a:bodyPr>
            <a:normAutofit/>
          </a:bodyPr>
          <a:lstStyle/>
          <a:p>
            <a:r>
              <a:rPr lang="en-GB" sz="4000" smtClean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</a:rPr>
              <a:t>Area for improvements</a:t>
            </a:r>
            <a:endParaRPr lang="en-US" sz="400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23609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3187" y="2793733"/>
            <a:ext cx="8796867" cy="837398"/>
          </a:xfrm>
        </p:spPr>
        <p:txBody>
          <a:bodyPr>
            <a:normAutofit/>
          </a:bodyPr>
          <a:lstStyle/>
          <a:p>
            <a:pPr algn="ctr"/>
            <a:r>
              <a:rPr lang="en-GB" sz="4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SemiConden" panose="020B0502040204020203" pitchFamily="34" charset="0"/>
              </a:rPr>
              <a:t>THANK YOU</a:t>
            </a:r>
            <a:endParaRPr lang="en-US" sz="4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7088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208</Words>
  <Application>Microsoft Office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Bahnschrift SemiBold SemiConden</vt:lpstr>
      <vt:lpstr>Bahnschrift SemiCondensed</vt:lpstr>
      <vt:lpstr>Book Antiqua</vt:lpstr>
      <vt:lpstr>Calibri</vt:lpstr>
      <vt:lpstr>Consolas</vt:lpstr>
      <vt:lpstr>Trebuchet MS</vt:lpstr>
      <vt:lpstr>Tw Cen MT</vt:lpstr>
      <vt:lpstr>Wingdings</vt:lpstr>
      <vt:lpstr>Circuit</vt:lpstr>
      <vt:lpstr>NUML  Entrance  TEST  Application</vt:lpstr>
      <vt:lpstr>Problem identification </vt:lpstr>
      <vt:lpstr>GUI</vt:lpstr>
      <vt:lpstr>PowerPoint Presentation</vt:lpstr>
      <vt:lpstr>Pillars of OOP USED</vt:lpstr>
      <vt:lpstr>How we stored Mcqs?</vt:lpstr>
      <vt:lpstr>Area for improvements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2023-12-27T11:25:31Z</dcterms:created>
  <dcterms:modified xsi:type="dcterms:W3CDTF">2024-05-27T05:19:58Z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